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7" r:id="rId3"/>
    <p:sldId id="418" r:id="rId4"/>
    <p:sldId id="675" r:id="rId5"/>
    <p:sldId id="676" r:id="rId6"/>
    <p:sldId id="715" r:id="rId7"/>
    <p:sldId id="716" r:id="rId8"/>
    <p:sldId id="700" r:id="rId9"/>
    <p:sldId id="889" r:id="rId10"/>
    <p:sldId id="890" r:id="rId11"/>
    <p:sldId id="883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72AF2F"/>
    <a:srgbClr val="FFFFCC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66" autoAdjust="0"/>
    <p:restoredTop sz="92197" autoAdjust="0"/>
  </p:normalViewPr>
  <p:slideViewPr>
    <p:cSldViewPr snapToGrid="0">
      <p:cViewPr varScale="1">
        <p:scale>
          <a:sx n="101" d="100"/>
          <a:sy n="101" d="100"/>
        </p:scale>
        <p:origin x="91" y="6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A%2384%20Newport\Copy%20of%20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A%2384%20Newport\Copy%20of%20results-67-to-107e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Sheet1!$BW$15:$CQ$15</c:f>
              <c:numCache>
                <c:formatCode>General</c:formatCode>
                <c:ptCount val="21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 formatCode="0.00">
                  <c:v>1.5</c:v>
                </c:pt>
                <c:pt idx="13" formatCode="0.00">
                  <c:v>1.2</c:v>
                </c:pt>
                <c:pt idx="14" formatCode="0.00">
                  <c:v>3</c:v>
                </c:pt>
                <c:pt idx="15" formatCode="0.00">
                  <c:v>1.5</c:v>
                </c:pt>
                <c:pt idx="16" formatCode="0.00">
                  <c:v>0.9</c:v>
                </c:pt>
                <c:pt idx="17" formatCode="0.00">
                  <c:v>0.9</c:v>
                </c:pt>
                <c:pt idx="18" formatCode="0.00">
                  <c:v>2</c:v>
                </c:pt>
                <c:pt idx="19" formatCode="0.00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C2-457F-9351-93F3F563E30B}"/>
            </c:ext>
          </c:extLst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35C2-457F-9351-93F3F563E30B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5C2-457F-9351-93F3F563E30B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35C2-457F-9351-93F3F563E30B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35C2-457F-9351-93F3F563E30B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35C2-457F-9351-93F3F563E30B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35C2-457F-9351-93F3F563E30B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35C2-457F-9351-93F3F563E30B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35C2-457F-9351-93F3F563E30B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35C2-457F-9351-93F3F563E30B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35C2-457F-9351-93F3F563E30B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35C2-457F-9351-93F3F563E30B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35C2-457F-9351-93F3F563E3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Sheet1!$BW$16:$CP$16</c:f>
              <c:numCache>
                <c:formatCode>General</c:formatCode>
                <c:ptCount val="20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 formatCode="0.00">
                  <c:v>15</c:v>
                </c:pt>
                <c:pt idx="13" formatCode="0.00">
                  <c:v>15</c:v>
                </c:pt>
                <c:pt idx="14" formatCode="0.00">
                  <c:v>13.7</c:v>
                </c:pt>
                <c:pt idx="15" formatCode="0.00">
                  <c:v>11.5</c:v>
                </c:pt>
                <c:pt idx="16" formatCode="0.00">
                  <c:v>9</c:v>
                </c:pt>
                <c:pt idx="17" formatCode="0.00">
                  <c:v>9.3000000000000007</c:v>
                </c:pt>
                <c:pt idx="18" formatCode="0.00">
                  <c:v>8.1999999999999993</c:v>
                </c:pt>
                <c:pt idx="19" formatCode="0.00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35C2-457F-9351-93F3F563E30B}"/>
            </c:ext>
          </c:extLst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35C2-457F-9351-93F3F563E30B}"/>
            </c:ext>
          </c:extLst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Sheet1!$BW$17:$CP$17</c:f>
              <c:numCache>
                <c:formatCode>General</c:formatCode>
                <c:ptCount val="20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 formatCode="0.00">
                  <c:v>26.4</c:v>
                </c:pt>
                <c:pt idx="13" formatCode="0.00">
                  <c:v>28.6</c:v>
                </c:pt>
                <c:pt idx="14" formatCode="0.00">
                  <c:v>31.2</c:v>
                </c:pt>
                <c:pt idx="15" formatCode="0.00">
                  <c:v>34.9</c:v>
                </c:pt>
                <c:pt idx="16" formatCode="0.00">
                  <c:v>34.9</c:v>
                </c:pt>
                <c:pt idx="17" formatCode="0.00">
                  <c:v>34.4</c:v>
                </c:pt>
                <c:pt idx="18" formatCode="0.00">
                  <c:v>35.299999999999997</c:v>
                </c:pt>
                <c:pt idx="19" formatCode="0.00">
                  <c:v>37.700000000000003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35C2-457F-9351-93F3F563E30B}"/>
            </c:ext>
          </c:extLst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35C2-457F-9351-93F3F563E30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9613200"/>
        <c:axId val="329613760"/>
      </c:barChart>
      <c:catAx>
        <c:axId val="329613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613760"/>
        <c:crosses val="autoZero"/>
        <c:auto val="1"/>
        <c:lblAlgn val="ctr"/>
        <c:lblOffset val="100"/>
        <c:noMultiLvlLbl val="0"/>
      </c:catAx>
      <c:valAx>
        <c:axId val="329613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613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442954318783795E-2"/>
          <c:y val="7.0921194296368284E-2"/>
          <c:w val="0.9071833983783999"/>
          <c:h val="8.0616472318293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Sheet1!$R$2:$BZ$2</c:f>
              <c:numCache>
                <c:formatCode>0</c:formatCode>
                <c:ptCount val="61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  <c:pt idx="55" formatCode="General">
                  <c:v>427</c:v>
                </c:pt>
                <c:pt idx="56" formatCode="General">
                  <c:v>503</c:v>
                </c:pt>
                <c:pt idx="57" formatCode="General">
                  <c:v>407</c:v>
                </c:pt>
                <c:pt idx="58" formatCode="General">
                  <c:v>432</c:v>
                </c:pt>
                <c:pt idx="59" formatCode="General">
                  <c:v>417</c:v>
                </c:pt>
                <c:pt idx="60" formatCode="General">
                  <c:v>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77-4701-8DA7-4B697A7F1E7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Sheet1!$R$3:$BZ$3</c:f>
              <c:numCache>
                <c:formatCode>0</c:formatCode>
                <c:ptCount val="61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  <c:pt idx="55" formatCode="General">
                  <c:v>188</c:v>
                </c:pt>
                <c:pt idx="56" formatCode="General">
                  <c:v>160</c:v>
                </c:pt>
                <c:pt idx="57" formatCode="General">
                  <c:v>133</c:v>
                </c:pt>
                <c:pt idx="58" formatCode="General">
                  <c:v>193</c:v>
                </c:pt>
                <c:pt idx="59" formatCode="General">
                  <c:v>274</c:v>
                </c:pt>
                <c:pt idx="60" formatCode="General">
                  <c:v>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77-4701-8DA7-4B697A7F1E7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Sheet1!$R$4:$BZ$4</c:f>
              <c:numCache>
                <c:formatCode>0</c:formatCode>
                <c:ptCount val="61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  <c:pt idx="55" formatCode="General">
                  <c:v>132</c:v>
                </c:pt>
                <c:pt idx="56" formatCode="General">
                  <c:v>158</c:v>
                </c:pt>
                <c:pt idx="57" formatCode="General">
                  <c:v>124</c:v>
                </c:pt>
                <c:pt idx="58" formatCode="General">
                  <c:v>138</c:v>
                </c:pt>
                <c:pt idx="59" formatCode="General">
                  <c:v>216</c:v>
                </c:pt>
                <c:pt idx="60" formatCode="General">
                  <c:v>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77-4701-8DA7-4B697A7F1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2356480"/>
        <c:axId val="262357040"/>
      </c:barChart>
      <c:catAx>
        <c:axId val="262356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62357040"/>
        <c:crosses val="autoZero"/>
        <c:auto val="1"/>
        <c:lblAlgn val="ctr"/>
        <c:lblOffset val="100"/>
        <c:noMultiLvlLbl val="0"/>
      </c:catAx>
      <c:valAx>
        <c:axId val="2623570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62356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150173691677761"/>
          <c:y val="6.8056317364659391E-2"/>
          <c:w val="0.69091037977467507"/>
          <c:h val="0.17349772053316609"/>
        </c:manualLayout>
      </c:layout>
      <c:overlay val="0"/>
      <c:txPr>
        <a:bodyPr/>
        <a:lstStyle/>
        <a:p>
          <a:pPr>
            <a:defRPr sz="144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6/17/2019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6/17/2019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S2-1907150, SA2#134,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Sapporo, Japan, 24 – 28 June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altLang="zh-CN" sz="4800" b="1" dirty="0"/>
              <a:t>SA2 Work Planning </a:t>
            </a:r>
            <a:br>
              <a:rPr lang="en-GB" altLang="zh-CN" sz="4800" b="1" dirty="0"/>
            </a:br>
            <a:r>
              <a:rPr lang="en-GB" altLang="zh-CN" sz="4800" b="1" dirty="0"/>
              <a:t>Proposals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fontScale="77500" lnSpcReduction="20000"/>
          </a:bodyPr>
          <a:lstStyle/>
          <a:p>
            <a:r>
              <a:rPr lang="en-GB" sz="2800" b="1" u="sng" dirty="0"/>
              <a:t>Work task/Granular TU estimates for bigger Rel-17 study items</a:t>
            </a:r>
          </a:p>
          <a:p>
            <a:pPr lvl="1"/>
            <a:r>
              <a:rPr lang="en-GB" sz="2300" dirty="0"/>
              <a:t>Bigger Rel-17 study items needs to be broken in works task for better scheduling and down-scoping (if needed). </a:t>
            </a:r>
          </a:p>
          <a:p>
            <a:pPr lvl="1"/>
            <a:r>
              <a:rPr lang="en-GB" sz="2300" b="1" u="sng" dirty="0"/>
              <a:t>Proposal</a:t>
            </a:r>
            <a:r>
              <a:rPr lang="en-GB" sz="2300" dirty="0"/>
              <a:t>: Post SA2#134 start 1 week email discussion on big Rel-17 study items (e.g. 5GMBS, FS_5G_Prose, 5G_enh_EC, FS_UUI5, FS_5WWC_enh) to breakdown objectives into work tasks with granular TU estimates per work task. Rapporteurs to moderate the email discussion.</a:t>
            </a:r>
          </a:p>
          <a:p>
            <a:r>
              <a:rPr lang="en-GB" sz="2800" b="1" u="sng" dirty="0"/>
              <a:t>Parallel Streams</a:t>
            </a:r>
          </a:p>
          <a:p>
            <a:pPr lvl="1"/>
            <a:r>
              <a:rPr lang="en-GB" sz="2300" dirty="0"/>
              <a:t>Scheduling topics in 3 parallel streams is becoming an issue. </a:t>
            </a:r>
            <a:r>
              <a:rPr lang="en-US" sz="2300" dirty="0"/>
              <a:t>Scheduling constraints makes it difficult to schedule items in parallel, even for companies with big delegation there are conflicts</a:t>
            </a:r>
            <a:r>
              <a:rPr lang="en-GB" sz="2300" dirty="0"/>
              <a:t>. </a:t>
            </a:r>
          </a:p>
          <a:p>
            <a:pPr lvl="1"/>
            <a:r>
              <a:rPr lang="en-GB" sz="2300" b="1" dirty="0"/>
              <a:t>Option#1</a:t>
            </a:r>
            <a:r>
              <a:rPr lang="en-GB" sz="2300" dirty="0"/>
              <a:t>: Go to 2 parallel streams. One stream for Rel-17 study/items. Other stream for Rel-16 maintenance, TEI17 etc. </a:t>
            </a:r>
          </a:p>
          <a:p>
            <a:pPr lvl="1"/>
            <a:r>
              <a:rPr lang="en-GB" sz="2300" b="1" dirty="0"/>
              <a:t>Option#2</a:t>
            </a:r>
            <a:r>
              <a:rPr lang="en-GB" sz="2300" dirty="0"/>
              <a:t>: Keep 3 parallel stream but Companies should arrange delegation according to the agenda. Not other way round. </a:t>
            </a:r>
          </a:p>
          <a:p>
            <a:r>
              <a:rPr lang="en-GB" sz="2800" b="1" u="sng" dirty="0"/>
              <a:t>Buffer in the schedule</a:t>
            </a:r>
            <a:endParaRPr lang="en-GB" sz="2800" dirty="0"/>
          </a:p>
          <a:p>
            <a:pPr lvl="1"/>
            <a:r>
              <a:rPr lang="en-GB" sz="2300" dirty="0"/>
              <a:t>42 TUs per meeting leaves no buffer unless you extend meeting to late hours</a:t>
            </a:r>
          </a:p>
          <a:p>
            <a:pPr lvl="1"/>
            <a:r>
              <a:rPr lang="en-GB" sz="2300" b="1" u="sng" dirty="0"/>
              <a:t>Proposal</a:t>
            </a:r>
            <a:r>
              <a:rPr lang="en-GB" sz="2300" dirty="0"/>
              <a:t>: Keep at minimum 3 TU per meeting as buffer for TEI17, Maintenance overflow, RAN Alignment work.</a:t>
            </a:r>
          </a:p>
          <a:p>
            <a:pPr marL="609600" lvl="1" indent="0">
              <a:buNone/>
            </a:pPr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Rel-17 Work Planning Considerations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10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360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521725"/>
            <a:ext cx="5953125" cy="4530725"/>
          </a:xfrm>
        </p:spPr>
        <p:txBody>
          <a:bodyPr/>
          <a:lstStyle/>
          <a:p>
            <a:pPr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SA/CT Schedule overview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Jan 2020 SA2 ad-hoc meeting</a:t>
            </a:r>
          </a:p>
          <a:p>
            <a:pPr eaLnBrk="1" hangingPunct="1">
              <a:defRPr/>
            </a:pPr>
            <a:r>
              <a:rPr lang="en-GB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Tdocs</a:t>
            </a: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Submission Deadline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meeting resource usage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document handling / meeting </a:t>
            </a:r>
          </a:p>
          <a:p>
            <a:pPr eaLnBrk="1" hangingPunct="1">
              <a:defRPr/>
            </a:pP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Rel-15/Rel-16 5GS_Ph1 maintenance</a:t>
            </a:r>
          </a:p>
          <a:p>
            <a:pPr eaLnBrk="1" hangingPunct="1">
              <a:defRPr/>
            </a:pPr>
            <a:r>
              <a:rPr lang="fr-F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Rel-16 5Gmaintenance</a:t>
            </a:r>
          </a:p>
          <a:p>
            <a:pPr eaLnBrk="1" hangingPunct="1">
              <a:defRPr/>
            </a:pPr>
            <a:r>
              <a:rPr lang="en-GB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 planning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4D2F-8C39-4A2F-83DD-85ED7202BD5B}"/>
              </a:ext>
            </a:extLst>
          </p:cNvPr>
          <p:cNvCxnSpPr/>
          <p:nvPr/>
        </p:nvCxnSpPr>
        <p:spPr>
          <a:xfrm flipH="1">
            <a:off x="25717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A405682-8281-4BAC-8C46-01C187AA025E}"/>
              </a:ext>
            </a:extLst>
          </p:cNvPr>
          <p:cNvCxnSpPr/>
          <p:nvPr/>
        </p:nvCxnSpPr>
        <p:spPr>
          <a:xfrm flipH="1">
            <a:off x="3562350" y="2053412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A5CFAA-FE00-42D2-805D-54248342BFEE}"/>
              </a:ext>
            </a:extLst>
          </p:cNvPr>
          <p:cNvCxnSpPr/>
          <p:nvPr/>
        </p:nvCxnSpPr>
        <p:spPr>
          <a:xfrm flipH="1">
            <a:off x="4551363" y="2053412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EC8AD87-4289-42A9-A647-4C295C28029F}"/>
              </a:ext>
            </a:extLst>
          </p:cNvPr>
          <p:cNvCxnSpPr/>
          <p:nvPr/>
        </p:nvCxnSpPr>
        <p:spPr>
          <a:xfrm flipH="1">
            <a:off x="5540375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24E3377-D661-46CD-8F35-D1F361DD85ED}"/>
              </a:ext>
            </a:extLst>
          </p:cNvPr>
          <p:cNvCxnSpPr/>
          <p:nvPr/>
        </p:nvCxnSpPr>
        <p:spPr>
          <a:xfrm flipH="1">
            <a:off x="652938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8EF512-FF60-41A2-8FF9-D0EAFA0C7A94}"/>
              </a:ext>
            </a:extLst>
          </p:cNvPr>
          <p:cNvCxnSpPr/>
          <p:nvPr/>
        </p:nvCxnSpPr>
        <p:spPr>
          <a:xfrm flipH="1">
            <a:off x="751840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AFD0216-1ADF-4877-A2C0-EDE5824BDA14}"/>
              </a:ext>
            </a:extLst>
          </p:cNvPr>
          <p:cNvCxnSpPr/>
          <p:nvPr/>
        </p:nvCxnSpPr>
        <p:spPr>
          <a:xfrm flipH="1">
            <a:off x="850741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4F953C5-18E0-4C2B-B24D-34594DB6B7B4}"/>
              </a:ext>
            </a:extLst>
          </p:cNvPr>
          <p:cNvCxnSpPr/>
          <p:nvPr/>
        </p:nvCxnSpPr>
        <p:spPr>
          <a:xfrm flipH="1">
            <a:off x="95313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44B98EB-8068-4849-BCCC-35FDC4F33D49}"/>
              </a:ext>
            </a:extLst>
          </p:cNvPr>
          <p:cNvCxnSpPr/>
          <p:nvPr/>
        </p:nvCxnSpPr>
        <p:spPr>
          <a:xfrm flipH="1">
            <a:off x="1048543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30B90D6E-D152-4C5E-BDB1-98295339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003442B7-580C-4516-BE03-2FE5E043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090234FD-8768-49E2-BF3E-2D3A97BF0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B802BA0D-F8CE-4B37-9E7E-E542F262E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57BAF312-8205-4730-8EC4-CBDF1D0AE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2405ED53-88B8-437A-AB7E-41A56EC8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B35BA3-9A6D-4298-9113-AD208ABA9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5BF93B5D-83BA-4C68-8A8D-1C69564E0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529537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FFD4A6F-6F2C-49A6-A28A-AA47BA06C83C}"/>
              </a:ext>
            </a:extLst>
          </p:cNvPr>
          <p:cNvSpPr/>
          <p:nvPr/>
        </p:nvSpPr>
        <p:spPr>
          <a:xfrm>
            <a:off x="2171700" y="2178825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AAC7BF1-FD53-45E8-84FB-E187F3CCC80D}"/>
              </a:ext>
            </a:extLst>
          </p:cNvPr>
          <p:cNvSpPr/>
          <p:nvPr/>
        </p:nvSpPr>
        <p:spPr>
          <a:xfrm>
            <a:off x="5148263" y="2178825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54747A-DC62-40BC-ADCB-E9DEC7478D26}"/>
              </a:ext>
            </a:extLst>
          </p:cNvPr>
          <p:cNvSpPr/>
          <p:nvPr/>
        </p:nvSpPr>
        <p:spPr>
          <a:xfrm>
            <a:off x="6140450" y="2178825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CA831D3-1419-4C65-AF2F-470FD8565C5C}"/>
              </a:ext>
            </a:extLst>
          </p:cNvPr>
          <p:cNvSpPr/>
          <p:nvPr/>
        </p:nvSpPr>
        <p:spPr>
          <a:xfrm>
            <a:off x="4156075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16EDCB4-C722-4EF3-BB46-37C87911973E}"/>
              </a:ext>
            </a:extLst>
          </p:cNvPr>
          <p:cNvSpPr/>
          <p:nvPr/>
        </p:nvSpPr>
        <p:spPr>
          <a:xfrm>
            <a:off x="7124700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D2F82BC-0CFE-49F2-8729-87A9E2024BF5}"/>
              </a:ext>
            </a:extLst>
          </p:cNvPr>
          <p:cNvSpPr/>
          <p:nvPr/>
        </p:nvSpPr>
        <p:spPr>
          <a:xfrm>
            <a:off x="10074275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1174AA3-6EAF-4B8F-B3B7-CDF256DC15D0}"/>
              </a:ext>
            </a:extLst>
          </p:cNvPr>
          <p:cNvSpPr/>
          <p:nvPr/>
        </p:nvSpPr>
        <p:spPr>
          <a:xfrm>
            <a:off x="3163888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8219" name="TextBox 27">
            <a:extLst>
              <a:ext uri="{FF2B5EF4-FFF2-40B4-BE49-F238E27FC236}">
                <a16:creationId xmlns:a16="http://schemas.microsoft.com/office/drawing/2014/main" id="{7DD08A72-6644-4816-8A31-D1C5A075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C9AD48F-D2C6-4485-9931-D8D9D4BB0EAB}"/>
              </a:ext>
            </a:extLst>
          </p:cNvPr>
          <p:cNvSpPr/>
          <p:nvPr/>
        </p:nvSpPr>
        <p:spPr>
          <a:xfrm>
            <a:off x="3163888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CA4E4E3-1916-4C55-B9A3-8E7AB56BB106}"/>
              </a:ext>
            </a:extLst>
          </p:cNvPr>
          <p:cNvSpPr/>
          <p:nvPr/>
        </p:nvSpPr>
        <p:spPr>
          <a:xfrm>
            <a:off x="2171700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>
            <a:extLst>
              <a:ext uri="{FF2B5EF4-FFF2-40B4-BE49-F238E27FC236}">
                <a16:creationId xmlns:a16="http://schemas.microsoft.com/office/drawing/2014/main" id="{5D741657-1EA1-4BBC-B64E-94A1DD2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131450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4F38839-B79E-4285-A06C-9FCF01BE4753}"/>
              </a:ext>
            </a:extLst>
          </p:cNvPr>
          <p:cNvSpPr/>
          <p:nvPr/>
        </p:nvSpPr>
        <p:spPr>
          <a:xfrm>
            <a:off x="4156075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>
            <a:extLst>
              <a:ext uri="{FF2B5EF4-FFF2-40B4-BE49-F238E27FC236}">
                <a16:creationId xmlns:a16="http://schemas.microsoft.com/office/drawing/2014/main" id="{98A7F14C-CC0C-4B93-88D2-6603E33D7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39162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16722792-D967-44A6-8680-BF62366C8EAA}"/>
              </a:ext>
            </a:extLst>
          </p:cNvPr>
          <p:cNvSpPr/>
          <p:nvPr/>
        </p:nvSpPr>
        <p:spPr>
          <a:xfrm>
            <a:off x="4391025" y="5128400"/>
            <a:ext cx="1392238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>
            <a:extLst>
              <a:ext uri="{FF2B5EF4-FFF2-40B4-BE49-F238E27FC236}">
                <a16:creationId xmlns:a16="http://schemas.microsoft.com/office/drawing/2014/main" id="{CEC124DE-2A20-464E-B81C-5239EAD1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244287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E1D0624D-A048-4358-B09C-92D6AD968599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574237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DD295DCA-A67C-43BC-A489-A5A741D177D8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574237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E5774952-91D1-4EF0-8661-DF805EF3D0D4}"/>
              </a:ext>
            </a:extLst>
          </p:cNvPr>
          <p:cNvCxnSpPr>
            <a:stCxn id="32" idx="3"/>
            <a:endCxn id="59" idx="0"/>
          </p:cNvCxnSpPr>
          <p:nvPr/>
        </p:nvCxnSpPr>
        <p:spPr>
          <a:xfrm>
            <a:off x="4981575" y="3574237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>
            <a:extLst>
              <a:ext uri="{FF2B5EF4-FFF2-40B4-BE49-F238E27FC236}">
                <a16:creationId xmlns:a16="http://schemas.microsoft.com/office/drawing/2014/main" id="{6230F13A-C6F6-4114-9777-EB5821E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325000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6F87C-25BA-4D1D-B6A2-BEDC24CCDDB5}"/>
              </a:ext>
            </a:extLst>
          </p:cNvPr>
          <p:cNvSpPr txBox="1"/>
          <p:nvPr/>
        </p:nvSpPr>
        <p:spPr>
          <a:xfrm>
            <a:off x="2919413" y="2393137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08F794F-70D5-4EC6-BA85-47836703B16C}"/>
              </a:ext>
            </a:extLst>
          </p:cNvPr>
          <p:cNvSpPr/>
          <p:nvPr/>
        </p:nvSpPr>
        <p:spPr>
          <a:xfrm>
            <a:off x="1852613" y="4067950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03809CF-F758-43FC-95EA-DCE599CE1D7D}"/>
              </a:ext>
            </a:extLst>
          </p:cNvPr>
          <p:cNvCxnSpPr/>
          <p:nvPr/>
        </p:nvCxnSpPr>
        <p:spPr>
          <a:xfrm flipH="1">
            <a:off x="1149826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>
            <a:extLst>
              <a:ext uri="{FF2B5EF4-FFF2-40B4-BE49-F238E27FC236}">
                <a16:creationId xmlns:a16="http://schemas.microsoft.com/office/drawing/2014/main" id="{D4878579-03DB-4673-8AA1-D814D45C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38481CC-F4DA-49C9-A7B0-BD15F9100B39}"/>
              </a:ext>
            </a:extLst>
          </p:cNvPr>
          <p:cNvSpPr/>
          <p:nvPr/>
        </p:nvSpPr>
        <p:spPr>
          <a:xfrm>
            <a:off x="11025188" y="4067950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SP-190529</a:t>
            </a:r>
          </a:p>
        </p:txBody>
      </p:sp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8" y="1662545"/>
            <a:ext cx="11038533" cy="4288508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</a:pPr>
            <a:r>
              <a:rPr lang="en-US" sz="3300" b="1" u="sng" dirty="0"/>
              <a:t>Background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900" dirty="0"/>
              <a:t>Rel-17 will be 15 months release cycle.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900" dirty="0"/>
              <a:t>Target date for Rel-17 stage-2 freeze is Sep 2020</a:t>
            </a:r>
            <a:r>
              <a:rPr lang="en-GB" sz="1900" dirty="0"/>
              <a:t>. This will be finalized in Dec 2019.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TSG has provided guidance to have no more than </a:t>
            </a:r>
            <a:r>
              <a:rPr lang="en-GB" sz="1900" b="1" dirty="0"/>
              <a:t>6 </a:t>
            </a:r>
            <a:r>
              <a:rPr lang="en-GB" sz="1900" u="sng" dirty="0"/>
              <a:t>ordinary</a:t>
            </a:r>
            <a:r>
              <a:rPr lang="en-GB" sz="1900" dirty="0"/>
              <a:t> WG meetings.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SA2 need to finish most of studies by March/June 2020.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Jan 2020 ad-hoc meeting would be useful to complete the Rel-17 studies, however current Jan ad-hoc timings may need to be re-considered.</a:t>
            </a:r>
          </a:p>
          <a:p>
            <a:pPr>
              <a:spcBef>
                <a:spcPts val="600"/>
              </a:spcBef>
            </a:pPr>
            <a:r>
              <a:rPr lang="en-GB" sz="3300" b="1" u="sng" dirty="0"/>
              <a:t>Proposal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dirty="0"/>
              <a:t>Make a decision on Jan 2020 meeting by picking one of the following options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Option#1</a:t>
            </a:r>
            <a:r>
              <a:rPr lang="en-GB" sz="1900" dirty="0"/>
              <a:t>: Schedule Jan 2020 ad-hoc meeting as per current schedule (i.e. Jan 13 - 17,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Option#2</a:t>
            </a:r>
            <a:r>
              <a:rPr lang="en-GB" sz="1900" dirty="0"/>
              <a:t>: Schedule Jan 2020 ad-hoc meeting by moving it by week and reducing it to 4 days (i.e. Jan 20 - 24,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1900" b="1" dirty="0"/>
              <a:t>Option#3</a:t>
            </a:r>
            <a:r>
              <a:rPr lang="en-GB" sz="1900" dirty="0"/>
              <a:t>: Jan 2020 ad-hoc is not scheduled. </a:t>
            </a:r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/>
              <a:t>Jan 2020 SA2 </a:t>
            </a:r>
            <a:r>
              <a:rPr lang="fr-FR" sz="4400" dirty="0" err="1"/>
              <a:t>Ad-hoc</a:t>
            </a:r>
            <a:r>
              <a:rPr lang="fr-FR" sz="4400" dirty="0"/>
              <a:t> meeting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467464" y="1468941"/>
            <a:ext cx="11005172" cy="313616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b="1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SA2 has </a:t>
            </a:r>
            <a:r>
              <a:rPr lang="en-US" sz="1600" dirty="0" err="1"/>
              <a:t>Tdocs</a:t>
            </a:r>
            <a:r>
              <a:rPr lang="en-US" sz="1600" dirty="0"/>
              <a:t> submission deadline on </a:t>
            </a:r>
            <a:r>
              <a:rPr lang="en-US" sz="1600" b="1" dirty="0"/>
              <a:t>Tuesday, 1500 UTC </a:t>
            </a:r>
            <a:r>
              <a:rPr lang="en-US" sz="1600" dirty="0"/>
              <a:t>of the week prior to the meeting week.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do not leave enough time for Leadership and Rapporteurs to review the document and order them properly.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do not leave enough time for delegates to review the documents and have fruitful/productive discussion during the meeting.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This leaves not enough opportunity for document merging and/or harmonization which is essential during the study phase. </a:t>
            </a:r>
          </a:p>
          <a:p>
            <a:pPr>
              <a:spcBef>
                <a:spcPts val="600"/>
              </a:spcBef>
            </a:pPr>
            <a:r>
              <a:rPr lang="en-US" sz="2400" b="1" u="sng" dirty="0"/>
              <a:t>Proposal</a:t>
            </a:r>
            <a:endParaRPr lang="en-US" sz="2400" dirty="0"/>
          </a:p>
          <a:p>
            <a:pPr lvl="1">
              <a:spcBef>
                <a:spcPts val="600"/>
              </a:spcBef>
            </a:pPr>
            <a:r>
              <a:rPr lang="en-US" sz="1600" dirty="0" err="1"/>
              <a:t>Tdocs</a:t>
            </a:r>
            <a:r>
              <a:rPr lang="en-US" sz="1600" dirty="0"/>
              <a:t> submission deadline to be moved to </a:t>
            </a:r>
            <a:r>
              <a:rPr lang="en-US" sz="1600" b="1" dirty="0"/>
              <a:t>Friday, 2400 </a:t>
            </a:r>
            <a:r>
              <a:rPr lang="en-US" sz="1600" dirty="0"/>
              <a:t>UTC of the week, which is 2 weeks prior to the meeting week. </a:t>
            </a:r>
            <a:endParaRPr lang="en-GB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 err="1"/>
              <a:t>Tdocs</a:t>
            </a:r>
            <a:r>
              <a:rPr lang="fr-FR" sz="4400" dirty="0"/>
              <a:t> </a:t>
            </a:r>
            <a:r>
              <a:rPr lang="fr-FR" sz="4400" dirty="0" err="1"/>
              <a:t>Submission</a:t>
            </a:r>
            <a:r>
              <a:rPr lang="fr-FR" sz="4400" dirty="0"/>
              <a:t> Deadline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4D94AF60-E0AE-46F0-B00E-2E622F488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1702"/>
              </p:ext>
            </p:extLst>
          </p:nvPr>
        </p:nvGraphicFramePr>
        <p:xfrm>
          <a:off x="1836357" y="5057398"/>
          <a:ext cx="852660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86">
                  <a:extLst>
                    <a:ext uri="{9D8B030D-6E8A-4147-A177-3AD203B41FA5}">
                      <a16:colId xmlns:a16="http://schemas.microsoft.com/office/drawing/2014/main" val="3222265185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810049068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318663730"/>
                    </a:ext>
                  </a:extLst>
                </a:gridCol>
                <a:gridCol w="454343">
                  <a:extLst>
                    <a:ext uri="{9D8B030D-6E8A-4147-A177-3AD203B41FA5}">
                      <a16:colId xmlns:a16="http://schemas.microsoft.com/office/drawing/2014/main" val="426561157"/>
                    </a:ext>
                  </a:extLst>
                </a:gridCol>
                <a:gridCol w="434074">
                  <a:extLst>
                    <a:ext uri="{9D8B030D-6E8A-4147-A177-3AD203B41FA5}">
                      <a16:colId xmlns:a16="http://schemas.microsoft.com/office/drawing/2014/main" val="191868106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46930901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4155663960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3778848251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3663440674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1553742635"/>
                    </a:ext>
                  </a:extLst>
                </a:gridCol>
                <a:gridCol w="427397">
                  <a:extLst>
                    <a:ext uri="{9D8B030D-6E8A-4147-A177-3AD203B41FA5}">
                      <a16:colId xmlns:a16="http://schemas.microsoft.com/office/drawing/2014/main" val="454029279"/>
                    </a:ext>
                  </a:extLst>
                </a:gridCol>
                <a:gridCol w="406718">
                  <a:extLst>
                    <a:ext uri="{9D8B030D-6E8A-4147-A177-3AD203B41FA5}">
                      <a16:colId xmlns:a16="http://schemas.microsoft.com/office/drawing/2014/main" val="343649330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3515624952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val="954203097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2784502727"/>
                    </a:ext>
                  </a:extLst>
                </a:gridCol>
                <a:gridCol w="452755">
                  <a:extLst>
                    <a:ext uri="{9D8B030D-6E8A-4147-A177-3AD203B41FA5}">
                      <a16:colId xmlns:a16="http://schemas.microsoft.com/office/drawing/2014/main" val="2571483345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4131668405"/>
                    </a:ext>
                  </a:extLst>
                </a:gridCol>
                <a:gridCol w="454343">
                  <a:extLst>
                    <a:ext uri="{9D8B030D-6E8A-4147-A177-3AD203B41FA5}">
                      <a16:colId xmlns:a16="http://schemas.microsoft.com/office/drawing/2014/main" val="698085448"/>
                    </a:ext>
                  </a:extLst>
                </a:gridCol>
                <a:gridCol w="406718">
                  <a:extLst>
                    <a:ext uri="{9D8B030D-6E8A-4147-A177-3AD203B41FA5}">
                      <a16:colId xmlns:a16="http://schemas.microsoft.com/office/drawing/2014/main" val="96655883"/>
                    </a:ext>
                  </a:extLst>
                </a:gridCol>
                <a:gridCol w="343218">
                  <a:extLst>
                    <a:ext uri="{9D8B030D-6E8A-4147-A177-3AD203B41FA5}">
                      <a16:colId xmlns:a16="http://schemas.microsoft.com/office/drawing/2014/main" val="3147330416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9432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558731"/>
                  </a:ext>
                </a:extLst>
              </a:tr>
            </a:tbl>
          </a:graphicData>
        </a:graphic>
      </p:graphicFrame>
      <p:sp>
        <p:nvSpPr>
          <p:cNvPr id="36" name="Right Brace 35">
            <a:extLst>
              <a:ext uri="{FF2B5EF4-FFF2-40B4-BE49-F238E27FC236}">
                <a16:creationId xmlns:a16="http://schemas.microsoft.com/office/drawing/2014/main" id="{DA9D9AC6-DAC8-4495-BA16-D0A180D4165F}"/>
              </a:ext>
            </a:extLst>
          </p:cNvPr>
          <p:cNvSpPr/>
          <p:nvPr/>
        </p:nvSpPr>
        <p:spPr bwMode="auto">
          <a:xfrm rot="5400000">
            <a:off x="8870058" y="4558775"/>
            <a:ext cx="192704" cy="2063068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D5C2022-F64E-48D6-A7CC-EA628A93CA4A}"/>
              </a:ext>
            </a:extLst>
          </p:cNvPr>
          <p:cNvSpPr/>
          <p:nvPr/>
        </p:nvSpPr>
        <p:spPr bwMode="auto">
          <a:xfrm rot="206186">
            <a:off x="4152770" y="4791546"/>
            <a:ext cx="1605768" cy="206801"/>
          </a:xfrm>
          <a:custGeom>
            <a:avLst/>
            <a:gdLst>
              <a:gd name="connsiteX0" fmla="*/ 1682849 w 1682849"/>
              <a:gd name="connsiteY0" fmla="*/ 219184 h 257408"/>
              <a:gd name="connsiteX1" fmla="*/ 1002717 w 1682849"/>
              <a:gd name="connsiteY1" fmla="*/ 37816 h 257408"/>
              <a:gd name="connsiteX2" fmla="*/ 511510 w 1682849"/>
              <a:gd name="connsiteY2" fmla="*/ 15145 h 257408"/>
              <a:gd name="connsiteX3" fmla="*/ 58088 w 1682849"/>
              <a:gd name="connsiteY3" fmla="*/ 219184 h 257408"/>
              <a:gd name="connsiteX4" fmla="*/ 20303 w 1682849"/>
              <a:gd name="connsiteY4" fmla="*/ 256970 h 25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849" h="257408">
                <a:moveTo>
                  <a:pt x="1682849" y="219184"/>
                </a:moveTo>
                <a:cubicBezTo>
                  <a:pt x="1440394" y="145503"/>
                  <a:pt x="1197940" y="71822"/>
                  <a:pt x="1002717" y="37816"/>
                </a:cubicBezTo>
                <a:cubicBezTo>
                  <a:pt x="807494" y="3810"/>
                  <a:pt x="668948" y="-15083"/>
                  <a:pt x="511510" y="15145"/>
                </a:cubicBezTo>
                <a:cubicBezTo>
                  <a:pt x="354072" y="45373"/>
                  <a:pt x="139956" y="178880"/>
                  <a:pt x="58088" y="219184"/>
                </a:cubicBezTo>
                <a:cubicBezTo>
                  <a:pt x="-23780" y="259488"/>
                  <a:pt x="-1739" y="258229"/>
                  <a:pt x="20303" y="256970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A64C0D4-548F-4FB5-8FA4-E3F2858965DA}"/>
              </a:ext>
            </a:extLst>
          </p:cNvPr>
          <p:cNvSpPr/>
          <p:nvPr/>
        </p:nvSpPr>
        <p:spPr bwMode="auto">
          <a:xfrm>
            <a:off x="5577084" y="5034727"/>
            <a:ext cx="324952" cy="436559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637744CC-B688-4ECF-ADE9-B26EFBD31CD3}"/>
              </a:ext>
            </a:extLst>
          </p:cNvPr>
          <p:cNvSpPr/>
          <p:nvPr/>
        </p:nvSpPr>
        <p:spPr bwMode="auto">
          <a:xfrm>
            <a:off x="3985147" y="5002790"/>
            <a:ext cx="324952" cy="436559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DF5BA73-761E-4BF5-99CC-24492E25869A}"/>
              </a:ext>
            </a:extLst>
          </p:cNvPr>
          <p:cNvSpPr txBox="1"/>
          <p:nvPr/>
        </p:nvSpPr>
        <p:spPr>
          <a:xfrm>
            <a:off x="8410968" y="5644468"/>
            <a:ext cx="11108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Meeting Week</a:t>
            </a:r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C5779802-86FF-4FD0-9946-E34110A83F04}"/>
              </a:ext>
            </a:extLst>
          </p:cNvPr>
          <p:cNvSpPr/>
          <p:nvPr/>
        </p:nvSpPr>
        <p:spPr bwMode="auto">
          <a:xfrm rot="5400000">
            <a:off x="5715541" y="5326532"/>
            <a:ext cx="116052" cy="392966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7E7DB56-79A0-447F-B69C-2AB6E4F495E6}"/>
              </a:ext>
            </a:extLst>
          </p:cNvPr>
          <p:cNvSpPr txBox="1"/>
          <p:nvPr/>
        </p:nvSpPr>
        <p:spPr>
          <a:xfrm>
            <a:off x="5245845" y="5615500"/>
            <a:ext cx="11108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Current </a:t>
            </a:r>
            <a:r>
              <a:rPr lang="en-US" sz="1000" dirty="0" err="1"/>
              <a:t>Tdoc</a:t>
            </a:r>
            <a:r>
              <a:rPr lang="en-US" sz="1000" dirty="0"/>
              <a:t> Submission Deadline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5F2B6BC1-BBB8-4A64-B724-DF83C76A028D}"/>
              </a:ext>
            </a:extLst>
          </p:cNvPr>
          <p:cNvSpPr/>
          <p:nvPr/>
        </p:nvSpPr>
        <p:spPr bwMode="auto">
          <a:xfrm rot="5400000">
            <a:off x="4081954" y="5328826"/>
            <a:ext cx="116052" cy="392966"/>
          </a:xfrm>
          <a:prstGeom prst="rightBrace">
            <a:avLst>
              <a:gd name="adj1" fmla="val 8333"/>
              <a:gd name="adj2" fmla="val 492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5E95346-C5DE-49EB-8EBC-CD42B7701BB6}"/>
              </a:ext>
            </a:extLst>
          </p:cNvPr>
          <p:cNvSpPr txBox="1"/>
          <p:nvPr/>
        </p:nvSpPr>
        <p:spPr>
          <a:xfrm>
            <a:off x="3612258" y="5595123"/>
            <a:ext cx="11108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New </a:t>
            </a:r>
            <a:r>
              <a:rPr lang="en-US" sz="1000" dirty="0" err="1"/>
              <a:t>Tdoc</a:t>
            </a:r>
            <a:r>
              <a:rPr lang="en-US" sz="1000" dirty="0"/>
              <a:t> Submission Deadline </a:t>
            </a:r>
          </a:p>
        </p:txBody>
      </p:sp>
    </p:spTree>
    <p:extLst>
      <p:ext uri="{BB962C8B-B14F-4D97-AF65-F5344CB8AC3E}">
        <p14:creationId xmlns:p14="http://schemas.microsoft.com/office/powerpoint/2010/main" val="12599155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680781"/>
          </a:xfrm>
        </p:spPr>
        <p:txBody>
          <a:bodyPr/>
          <a:lstStyle/>
          <a:p>
            <a:r>
              <a:rPr lang="de-DE" altLang="de-DE" dirty="0"/>
              <a:t>SA2 Meetings Resource Usage </a:t>
            </a:r>
            <a:endParaRPr lang="de-DE" altLang="de-DE" sz="2800" dirty="0"/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60875" y="3483676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282145"/>
              </p:ext>
            </p:extLst>
          </p:nvPr>
        </p:nvGraphicFramePr>
        <p:xfrm>
          <a:off x="1331362" y="1054726"/>
          <a:ext cx="8716962" cy="5443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AB1CA2E9-9CB5-47BB-89FE-6CF03B3256B4}"/>
              </a:ext>
            </a:extLst>
          </p:cNvPr>
          <p:cNvSpPr txBox="1">
            <a:spLocks/>
          </p:cNvSpPr>
          <p:nvPr/>
        </p:nvSpPr>
        <p:spPr bwMode="auto">
          <a:xfrm>
            <a:off x="9843050" y="6048151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SP-190395</a:t>
            </a:r>
          </a:p>
        </p:txBody>
      </p:sp>
    </p:spTree>
    <p:extLst>
      <p:ext uri="{BB962C8B-B14F-4D97-AF65-F5344CB8AC3E}">
        <p14:creationId xmlns:p14="http://schemas.microsoft.com/office/powerpoint/2010/main" val="733898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25935" y="164305"/>
            <a:ext cx="9102725" cy="620714"/>
          </a:xfrm>
        </p:spPr>
        <p:txBody>
          <a:bodyPr/>
          <a:lstStyle/>
          <a:p>
            <a:r>
              <a:rPr lang="de-DE" altLang="de-DE" dirty="0"/>
              <a:t>SA2 Document handling / Meeting</a:t>
            </a:r>
            <a:endParaRPr lang="de-DE" altLang="de-DE" sz="2800" dirty="0"/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61038" y="3023376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3044992" y="5965008"/>
            <a:ext cx="1204518" cy="6354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3227386" y="597771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868164" y="5965009"/>
            <a:ext cx="1065365" cy="6352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984527" y="5965008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626372" y="5971362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4366349" y="5965008"/>
            <a:ext cx="1397677" cy="12706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 flipV="1">
            <a:off x="5886644" y="5965009"/>
            <a:ext cx="1107566" cy="9021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997515" y="597361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7093187" y="5971361"/>
            <a:ext cx="1169300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7227176" y="597771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8386312" y="5977714"/>
            <a:ext cx="1275605" cy="0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8580883" y="5977714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6141717"/>
              </p:ext>
            </p:extLst>
          </p:nvPr>
        </p:nvGraphicFramePr>
        <p:xfrm>
          <a:off x="958138" y="1011095"/>
          <a:ext cx="8802667" cy="496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0F41E482-D47E-4116-83EF-38473D6D8E16}"/>
              </a:ext>
            </a:extLst>
          </p:cNvPr>
          <p:cNvSpPr txBox="1">
            <a:spLocks/>
          </p:cNvSpPr>
          <p:nvPr/>
        </p:nvSpPr>
        <p:spPr bwMode="auto">
          <a:xfrm>
            <a:off x="9883423" y="5977714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SP-190395</a:t>
            </a:r>
          </a:p>
        </p:txBody>
      </p:sp>
    </p:spTree>
    <p:extLst>
      <p:ext uri="{BB962C8B-B14F-4D97-AF65-F5344CB8AC3E}">
        <p14:creationId xmlns:p14="http://schemas.microsoft.com/office/powerpoint/2010/main" val="172244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fontScale="85000" lnSpcReduction="20000"/>
          </a:bodyPr>
          <a:lstStyle/>
          <a:p>
            <a:r>
              <a:rPr lang="en-GB" sz="2800" b="1" u="sng" dirty="0"/>
              <a:t>Background</a:t>
            </a:r>
            <a:endParaRPr lang="en-GB" sz="2800" dirty="0"/>
          </a:p>
          <a:p>
            <a:pPr lvl="1"/>
            <a:r>
              <a:rPr lang="en-GB" sz="2300" dirty="0"/>
              <a:t>Rel-15/Rel-16 5GS_Ph1 maintained has been handled separately under agenda 6.5.x. </a:t>
            </a:r>
          </a:p>
          <a:p>
            <a:pPr lvl="1"/>
            <a:r>
              <a:rPr lang="en-GB" sz="2300" dirty="0"/>
              <a:t>This was necessary due to huge 5GS_Ph1 maintenance load and due to scheduling aspects</a:t>
            </a:r>
          </a:p>
          <a:p>
            <a:pPr lvl="1"/>
            <a:r>
              <a:rPr lang="en-GB" sz="2300" dirty="0"/>
              <a:t>Load has been going down steadily. Now expected to be in 7 TUs or less. </a:t>
            </a:r>
          </a:p>
          <a:p>
            <a:r>
              <a:rPr lang="en-GB" sz="2800" b="1" u="sng" dirty="0"/>
              <a:t>Proposal</a:t>
            </a:r>
            <a:endParaRPr lang="en-GB" sz="2800" dirty="0"/>
          </a:p>
          <a:p>
            <a:pPr lvl="1"/>
            <a:r>
              <a:rPr lang="en-GB" sz="2400" dirty="0"/>
              <a:t>Strongly enforce FASMO criterion on 5GS_Ph1 Rel-15/Rel-16 maintenance. </a:t>
            </a:r>
          </a:p>
          <a:p>
            <a:pPr lvl="1"/>
            <a:r>
              <a:rPr lang="en-GB" sz="2400" dirty="0"/>
              <a:t>Merge the 5GS_Ph1 Rel-15 maintenance with agenda 5.1 to 5.4</a:t>
            </a:r>
          </a:p>
          <a:p>
            <a:pPr lvl="2"/>
            <a:r>
              <a:rPr lang="en-GB" sz="1800" dirty="0"/>
              <a:t>5.1 (3GPP Packet Access Maintenance) to include 23.501 and 23.502</a:t>
            </a:r>
          </a:p>
          <a:p>
            <a:pPr lvl="2"/>
            <a:r>
              <a:rPr lang="en-GB" sz="1800" dirty="0"/>
              <a:t>5.2 (QoS and PCC maintenance) to include 23.503 </a:t>
            </a:r>
          </a:p>
          <a:p>
            <a:pPr lvl="2"/>
            <a:r>
              <a:rPr lang="en-GB" sz="1800" dirty="0"/>
              <a:t>5.3 (non-3GPP maintenance) to include 23.501 and 23.502 </a:t>
            </a:r>
          </a:p>
          <a:p>
            <a:pPr lvl="2"/>
            <a:r>
              <a:rPr lang="en-GB" sz="1800" dirty="0"/>
              <a:t>5.4 (IMS and IMS-Related Maintenance) to include 23.501 and 23.502</a:t>
            </a:r>
          </a:p>
          <a:p>
            <a:pPr lvl="1"/>
            <a:r>
              <a:rPr lang="en-GB" sz="2400" dirty="0"/>
              <a:t>Merge the 5GS_Ph1 Rel-16 maintenance with agenda 6.1 to 6.4</a:t>
            </a:r>
          </a:p>
          <a:p>
            <a:pPr lvl="2"/>
            <a:r>
              <a:rPr lang="en-GB" sz="1800" dirty="0"/>
              <a:t>6.1 (3GPP Packet Access Maintenance) to include 23.501 and 23.502</a:t>
            </a:r>
          </a:p>
          <a:p>
            <a:pPr lvl="2"/>
            <a:r>
              <a:rPr lang="en-GB" sz="1800" dirty="0"/>
              <a:t>6.2 (QoS and PCC maintenance) to include 23.503 </a:t>
            </a:r>
          </a:p>
          <a:p>
            <a:pPr lvl="2"/>
            <a:r>
              <a:rPr lang="en-GB" sz="1800" dirty="0"/>
              <a:t>6.3 (non-3GPP maintenance) to include 23.501 and 23.502 </a:t>
            </a:r>
          </a:p>
          <a:p>
            <a:pPr lvl="2"/>
            <a:r>
              <a:rPr lang="en-GB" sz="1800" dirty="0"/>
              <a:t>6.4 (IMS and IMS-Related Maintenance) to include 23.501 and 23.502</a:t>
            </a:r>
          </a:p>
          <a:p>
            <a:pPr lvl="1"/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Rel-15/Rel-16 5GS_Ph1 maintenance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9590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593414" y="1466062"/>
            <a:ext cx="11005172" cy="4503987"/>
          </a:xfrm>
        </p:spPr>
        <p:txBody>
          <a:bodyPr>
            <a:normAutofit fontScale="85000" lnSpcReduction="20000"/>
          </a:bodyPr>
          <a:lstStyle/>
          <a:p>
            <a:r>
              <a:rPr lang="en-GB" sz="2800" b="1" u="sng" dirty="0"/>
              <a:t>Background</a:t>
            </a:r>
            <a:endParaRPr lang="en-GB" sz="2800" dirty="0"/>
          </a:p>
          <a:p>
            <a:pPr lvl="1"/>
            <a:r>
              <a:rPr lang="en-GB" sz="2300" dirty="0"/>
              <a:t>Rel-16 stage-2 was frozen at SA#84. </a:t>
            </a:r>
          </a:p>
          <a:p>
            <a:pPr lvl="1"/>
            <a:r>
              <a:rPr lang="en-GB" sz="2300" dirty="0"/>
              <a:t>Looking at many Rel-16 exception requests and the previous maintenance effort data, it is expect that for Q4-2019, Rel-16 maintenance effort would be high. </a:t>
            </a:r>
          </a:p>
          <a:p>
            <a:r>
              <a:rPr lang="en-GB" sz="2800" b="1" u="sng" dirty="0"/>
              <a:t>Proposal</a:t>
            </a:r>
            <a:endParaRPr lang="en-GB" sz="2800" dirty="0"/>
          </a:p>
          <a:p>
            <a:pPr lvl="1"/>
            <a:r>
              <a:rPr lang="en-GB" sz="2400" dirty="0"/>
              <a:t>Keep Rel-16 maintenance agenda separate for following big Rel-16 WIs</a:t>
            </a:r>
          </a:p>
          <a:p>
            <a:pPr lvl="2"/>
            <a:r>
              <a:rPr lang="en-GB" sz="1800" dirty="0"/>
              <a:t>eV2XARC</a:t>
            </a:r>
          </a:p>
          <a:p>
            <a:pPr lvl="2"/>
            <a:r>
              <a:rPr lang="en-GB" sz="1800" dirty="0"/>
              <a:t>ATSSS</a:t>
            </a:r>
          </a:p>
          <a:p>
            <a:pPr lvl="2"/>
            <a:r>
              <a:rPr lang="en-GB" sz="1800" dirty="0"/>
              <a:t>5WWC</a:t>
            </a:r>
          </a:p>
          <a:p>
            <a:pPr lvl="2"/>
            <a:r>
              <a:rPr lang="en-GB" sz="1800" dirty="0"/>
              <a:t>5G_CIoT</a:t>
            </a:r>
          </a:p>
          <a:p>
            <a:pPr lvl="2"/>
            <a:r>
              <a:rPr lang="en-GB" sz="1800" dirty="0" err="1"/>
              <a:t>Vertical_LAN</a:t>
            </a:r>
            <a:endParaRPr lang="en-GB" sz="1800" dirty="0"/>
          </a:p>
          <a:p>
            <a:pPr lvl="2"/>
            <a:r>
              <a:rPr lang="en-GB" sz="1800" dirty="0" err="1"/>
              <a:t>eNA</a:t>
            </a:r>
            <a:endParaRPr lang="en-GB" sz="1800" dirty="0"/>
          </a:p>
          <a:p>
            <a:pPr lvl="1"/>
            <a:r>
              <a:rPr lang="en-GB" sz="2400" dirty="0"/>
              <a:t>Merge the Rel-16 maintenance agenda for all other remaining WIs with agenda 6.1 to 6.4</a:t>
            </a:r>
          </a:p>
          <a:p>
            <a:pPr lvl="2"/>
            <a:r>
              <a:rPr lang="en-GB" sz="1800" dirty="0"/>
              <a:t>6.1 (3GPP Packet Access Maintenance) to include 23.501 and 23.502</a:t>
            </a:r>
          </a:p>
          <a:p>
            <a:pPr lvl="2"/>
            <a:r>
              <a:rPr lang="en-GB" sz="1800" dirty="0"/>
              <a:t>6.2 (QoS and PCC maintenance) to include 23.503 </a:t>
            </a:r>
          </a:p>
          <a:p>
            <a:pPr lvl="2"/>
            <a:r>
              <a:rPr lang="en-GB" sz="1800" dirty="0"/>
              <a:t>6.3 (non-3GPP maintenance) to include 23.501 and 23.502 </a:t>
            </a:r>
          </a:p>
          <a:p>
            <a:pPr lvl="2"/>
            <a:r>
              <a:rPr lang="en-GB" sz="1800" dirty="0"/>
              <a:t>6.4 (IMS and IMS-Related Maintenance) to include 23.501 and 23.502</a:t>
            </a:r>
          </a:p>
          <a:p>
            <a:pPr lvl="1"/>
            <a:endParaRPr lang="en-GB" sz="2400" dirty="0"/>
          </a:p>
          <a:p>
            <a:pPr marL="609600" lvl="1" indent="0">
              <a:buNone/>
            </a:pPr>
            <a:endParaRPr lang="en-GB" sz="24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Rel-16 maintenance (except 5GS_ph1)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9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677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10313</TotalTime>
  <Words>1043</Words>
  <Application>Microsoft Office PowerPoint</Application>
  <PresentationFormat>Widescreen</PresentationFormat>
  <Paragraphs>192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宋体</vt:lpstr>
      <vt:lpstr>Arial</vt:lpstr>
      <vt:lpstr>Arial Black</vt:lpstr>
      <vt:lpstr>Calibri</vt:lpstr>
      <vt:lpstr>Times New Roman</vt:lpstr>
      <vt:lpstr>Office Theme</vt:lpstr>
      <vt:lpstr>   SA2 Work Planning  Proposals </vt:lpstr>
      <vt:lpstr>Outline</vt:lpstr>
      <vt:lpstr>Current Schedule Overview (SA/CT)</vt:lpstr>
      <vt:lpstr>Jan 2020 SA2 Ad-hoc meeting </vt:lpstr>
      <vt:lpstr>Tdocs Submission Deadline</vt:lpstr>
      <vt:lpstr>SA2 Meetings Resource Usage </vt:lpstr>
      <vt:lpstr>SA2 Document handling / Meeting</vt:lpstr>
      <vt:lpstr>Rel-15/Rel-16 5GS_Ph1 maintenance</vt:lpstr>
      <vt:lpstr>Rel-16 maintenance (except 5GS_ph1)</vt:lpstr>
      <vt:lpstr>Rel-17 Work Planning Considerations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Puneet Jain</cp:lastModifiedBy>
  <cp:revision>201</cp:revision>
  <dcterms:created xsi:type="dcterms:W3CDTF">2019-03-13T01:38:36Z</dcterms:created>
  <dcterms:modified xsi:type="dcterms:W3CDTF">2019-06-18T06:49:38Z</dcterms:modified>
</cp:coreProperties>
</file>